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5" r:id="rId2"/>
    <p:sldId id="286" r:id="rId3"/>
    <p:sldId id="256" r:id="rId4"/>
    <p:sldId id="317" r:id="rId5"/>
    <p:sldId id="315" r:id="rId6"/>
    <p:sldId id="287" r:id="rId7"/>
    <p:sldId id="293" r:id="rId8"/>
    <p:sldId id="294" r:id="rId9"/>
    <p:sldId id="295" r:id="rId10"/>
    <p:sldId id="291" r:id="rId11"/>
    <p:sldId id="296" r:id="rId12"/>
    <p:sldId id="297" r:id="rId13"/>
    <p:sldId id="298" r:id="rId14"/>
    <p:sldId id="300" r:id="rId15"/>
    <p:sldId id="301" r:id="rId16"/>
    <p:sldId id="302" r:id="rId17"/>
    <p:sldId id="289" r:id="rId18"/>
    <p:sldId id="304" r:id="rId19"/>
    <p:sldId id="305" r:id="rId20"/>
    <p:sldId id="313" r:id="rId21"/>
    <p:sldId id="307" r:id="rId22"/>
    <p:sldId id="308" r:id="rId23"/>
    <p:sldId id="312" r:id="rId24"/>
    <p:sldId id="309" r:id="rId25"/>
    <p:sldId id="318" r:id="rId26"/>
    <p:sldId id="314" r:id="rId27"/>
    <p:sldId id="311" r:id="rId28"/>
    <p:sldId id="263" r:id="rId29"/>
    <p:sldId id="292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BED"/>
    <a:srgbClr val="E6E6E6"/>
    <a:srgbClr val="F6F4EF"/>
    <a:srgbClr val="EBEDEE"/>
    <a:srgbClr val="E9E9E9"/>
    <a:srgbClr val="E4E3E1"/>
    <a:srgbClr val="E6E4E5"/>
    <a:srgbClr val="D1D1CF"/>
    <a:srgbClr val="DEDEE0"/>
    <a:srgbClr val="E1E1E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0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39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467A-4026-4A8D-97BF-715EF7FA6491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57524B6-6034-44BA-A115-23C4556D9C5F}"/>
              </a:ext>
            </a:extLst>
          </p:cNvPr>
          <p:cNvSpPr txBox="1"/>
          <p:nvPr/>
        </p:nvSpPr>
        <p:spPr>
          <a:xfrm>
            <a:off x="3112654" y="2041344"/>
            <a:ext cx="59666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spc="-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</a:t>
            </a:r>
            <a:r>
              <a:rPr lang="ko-KR" altLang="en-US" sz="5400" b="1" spc="-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학기 기말 프로젝트</a:t>
            </a: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xmlns="" id="{AEBCEBE6-A4C2-4FFB-B291-7650A0C5D976}"/>
              </a:ext>
            </a:extLst>
          </p:cNvPr>
          <p:cNvSpPr/>
          <p:nvPr/>
        </p:nvSpPr>
        <p:spPr>
          <a:xfrm>
            <a:off x="1407042" y="978195"/>
            <a:ext cx="9377916" cy="4550733"/>
          </a:xfrm>
          <a:prstGeom prst="bracketPair">
            <a:avLst>
              <a:gd name="adj" fmla="val 1116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16E2E80-239B-5494-12CD-BF9BC65A8E00}"/>
              </a:ext>
            </a:extLst>
          </p:cNvPr>
          <p:cNvSpPr txBox="1"/>
          <p:nvPr/>
        </p:nvSpPr>
        <p:spPr>
          <a:xfrm>
            <a:off x="3149600" y="3184446"/>
            <a:ext cx="4953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근본극장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FBAA6A24-D731-C345-29C4-B3794AED5AF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487" y="3204151"/>
            <a:ext cx="664633" cy="6646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7606B68-9364-96B3-2781-97EA46250DDB}"/>
              </a:ext>
            </a:extLst>
          </p:cNvPr>
          <p:cNvSpPr txBox="1"/>
          <p:nvPr/>
        </p:nvSpPr>
        <p:spPr>
          <a:xfrm>
            <a:off x="3048000" y="4517115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서울 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반 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조 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TEAM BASIS</a:t>
            </a:r>
          </a:p>
          <a:p>
            <a:pPr algn="ctr"/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박나경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이성진</a:t>
            </a:r>
          </a:p>
        </p:txBody>
      </p:sp>
    </p:spTree>
    <p:extLst>
      <p:ext uri="{BB962C8B-B14F-4D97-AF65-F5344CB8AC3E}">
        <p14:creationId xmlns:p14="http://schemas.microsoft.com/office/powerpoint/2010/main" val="204381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7D6D060-F584-2016-0C88-6146C0ED46B1}"/>
              </a:ext>
            </a:extLst>
          </p:cNvPr>
          <p:cNvSpPr txBox="1"/>
          <p:nvPr/>
        </p:nvSpPr>
        <p:spPr>
          <a:xfrm>
            <a:off x="3170245" y="2653396"/>
            <a:ext cx="58515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</a:t>
            </a:r>
            <a:r>
              <a:rPr lang="ko-KR" altLang="en-US" sz="7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진행</a:t>
            </a:r>
            <a:endParaRPr lang="ko-KR" altLang="en-US" sz="1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8" name="양쪽 대괄호 7">
            <a:extLst>
              <a:ext uri="{FF2B5EF4-FFF2-40B4-BE49-F238E27FC236}">
                <a16:creationId xmlns:a16="http://schemas.microsoft.com/office/drawing/2014/main" xmlns="" id="{AF44D043-446E-2C51-AD91-97AC216A480A}"/>
              </a:ext>
            </a:extLst>
          </p:cNvPr>
          <p:cNvSpPr/>
          <p:nvPr/>
        </p:nvSpPr>
        <p:spPr>
          <a:xfrm>
            <a:off x="1407042" y="978195"/>
            <a:ext cx="9377916" cy="4550733"/>
          </a:xfrm>
          <a:prstGeom prst="bracketPair">
            <a:avLst>
              <a:gd name="adj" fmla="val 1116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7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0062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API Document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041C9A36-840B-787B-CBA6-37A3E77394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4"/>
          <a:stretch/>
        </p:blipFill>
        <p:spPr>
          <a:xfrm>
            <a:off x="1233794" y="1099641"/>
            <a:ext cx="9724411" cy="544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47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7128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ERD Diagram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0657844B-916B-35CF-2CBD-4EF582CFA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956" y="1239340"/>
            <a:ext cx="5594088" cy="532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4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315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>
                <a:solidFill>
                  <a:schemeClr val="accent4"/>
                </a:solidFill>
                <a:latin typeface="Yu Gothic UI Semibold" panose="020B0700000000000000" pitchFamily="34" charset="-128"/>
                <a:ea typeface="돋움" panose="020B0600000101010101" pitchFamily="50" charset="-127"/>
              </a:rPr>
              <a:t>초기</a:t>
            </a:r>
            <a:r>
              <a:rPr lang="ko-KR" altLang="en-US" sz="3600" spc="-300" dirty="0">
                <a:solidFill>
                  <a:schemeClr val="accent4"/>
                </a:solidFill>
              </a:rPr>
              <a:t> </a:t>
            </a:r>
            <a:r>
              <a:rPr lang="en-US" altLang="ko-KR" sz="3600" spc="-300" dirty="0">
                <a:solidFill>
                  <a:schemeClr val="accent4"/>
                </a:solidFill>
              </a:rPr>
              <a:t>Wireframe</a:t>
            </a:r>
            <a:endParaRPr lang="ko-KR" altLang="en-US" sz="36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5A7DC88-BFE1-3185-99EC-5CE152F637CF}"/>
              </a:ext>
            </a:extLst>
          </p:cNvPr>
          <p:cNvSpPr txBox="1"/>
          <p:nvPr/>
        </p:nvSpPr>
        <p:spPr>
          <a:xfrm>
            <a:off x="431149" y="1336521"/>
            <a:ext cx="1407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300" dirty="0"/>
              <a:t>/accounts</a:t>
            </a:r>
            <a:endParaRPr lang="ko-KR" altLang="en-US" sz="2400" b="1" spc="-3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15A3E7A-2458-96F0-790B-54B9B95A477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112" y="1321523"/>
            <a:ext cx="4246254" cy="2388518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B16C791F-4CA2-4C94-20C5-57CA5C4A02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366" y="1336520"/>
            <a:ext cx="4246254" cy="2388517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CE1A143F-BBA2-3F6F-FEC6-6224F3D4398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112" y="3844617"/>
            <a:ext cx="4246253" cy="2388518"/>
          </a:xfrm>
          <a:prstGeom prst="rect">
            <a:avLst/>
          </a:prstGeom>
        </p:spPr>
      </p:pic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84BB4F0F-0DB1-65C7-F07D-8D92134DAD9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365" y="3829621"/>
            <a:ext cx="4246253" cy="238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88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315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>
                <a:solidFill>
                  <a:schemeClr val="accent4"/>
                </a:solidFill>
                <a:latin typeface="Yu Gothic UI Semibold" panose="020B0700000000000000" pitchFamily="34" charset="-128"/>
                <a:ea typeface="돋움" panose="020B0600000101010101" pitchFamily="50" charset="-127"/>
              </a:rPr>
              <a:t>초기</a:t>
            </a:r>
            <a:r>
              <a:rPr lang="ko-KR" altLang="en-US" sz="3600" spc="-300" dirty="0">
                <a:solidFill>
                  <a:schemeClr val="accent4"/>
                </a:solidFill>
              </a:rPr>
              <a:t> </a:t>
            </a:r>
            <a:r>
              <a:rPr lang="en-US" altLang="ko-KR" sz="3600" spc="-300" dirty="0">
                <a:solidFill>
                  <a:schemeClr val="accent4"/>
                </a:solidFill>
              </a:rPr>
              <a:t>Wireframe</a:t>
            </a:r>
            <a:endParaRPr lang="ko-KR" altLang="en-US" sz="36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5A7DC88-BFE1-3185-99EC-5CE152F637CF}"/>
              </a:ext>
            </a:extLst>
          </p:cNvPr>
          <p:cNvSpPr txBox="1"/>
          <p:nvPr/>
        </p:nvSpPr>
        <p:spPr>
          <a:xfrm>
            <a:off x="551375" y="1336521"/>
            <a:ext cx="1167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300" dirty="0"/>
              <a:t>/movies</a:t>
            </a:r>
            <a:endParaRPr lang="ko-KR" altLang="en-US" sz="2400" b="1" spc="-300" dirty="0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F55E3494-FEC1-9AFD-AA31-715EF831BF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111" y="1336519"/>
            <a:ext cx="4246253" cy="2388517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1DFC925A-25EC-3F58-33FC-ACD4DB2AF49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445" y="1351514"/>
            <a:ext cx="4246254" cy="2388518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D3084138-2177-50BD-B97E-1E4C7B0CD77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445" y="3725036"/>
            <a:ext cx="4246253" cy="2388517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2686D94E-AFD1-38D4-476A-5CC033C2E6A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188" y="3740031"/>
            <a:ext cx="4246255" cy="238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8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874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데이터 수집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C07BE525-808A-7202-3381-83B5EE399AFC}"/>
              </a:ext>
            </a:extLst>
          </p:cNvPr>
          <p:cNvGrpSpPr/>
          <p:nvPr/>
        </p:nvGrpSpPr>
        <p:grpSpPr>
          <a:xfrm>
            <a:off x="1225297" y="1797393"/>
            <a:ext cx="4200525" cy="4244389"/>
            <a:chOff x="6770173" y="1797393"/>
            <a:chExt cx="4200525" cy="4244389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xmlns="" id="{FDD9E1F2-C86E-7B1B-CE02-FB8C8C29AD69}"/>
                </a:ext>
              </a:extLst>
            </p:cNvPr>
            <p:cNvCxnSpPr/>
            <p:nvPr/>
          </p:nvCxnSpPr>
          <p:spPr>
            <a:xfrm>
              <a:off x="7401892" y="5537409"/>
              <a:ext cx="329326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664C5426-3907-62A5-8556-763DB9985948}"/>
                </a:ext>
              </a:extLst>
            </p:cNvPr>
            <p:cNvSpPr txBox="1"/>
            <p:nvPr/>
          </p:nvSpPr>
          <p:spPr>
            <a:xfrm>
              <a:off x="8169933" y="5641672"/>
              <a:ext cx="17572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 err="1" smtClean="0">
                  <a:solidFill>
                    <a:schemeClr val="accent4"/>
                  </a:solidFill>
                  <a:latin typeface="+mj-ea"/>
                  <a:ea typeface="+mj-ea"/>
                </a:rPr>
                <a:t>누가봐도</a:t>
              </a:r>
              <a:r>
                <a:rPr lang="ko-KR" altLang="en-US" sz="2000" b="1" dirty="0" smtClean="0">
                  <a:solidFill>
                    <a:schemeClr val="accent4"/>
                  </a:solidFill>
                  <a:latin typeface="+mj-ea"/>
                  <a:ea typeface="+mj-ea"/>
                </a:rPr>
                <a:t> 근본</a:t>
              </a:r>
              <a:endParaRPr lang="ko-KR" altLang="en-US" sz="20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xmlns="" id="{AA13C4A0-9981-89F1-B208-79E2D7A1E507}"/>
                </a:ext>
              </a:extLst>
            </p:cNvPr>
            <p:cNvGrpSpPr/>
            <p:nvPr/>
          </p:nvGrpSpPr>
          <p:grpSpPr>
            <a:xfrm>
              <a:off x="6770173" y="1797393"/>
              <a:ext cx="4200525" cy="3263214"/>
              <a:chOff x="1261533" y="1685459"/>
              <a:chExt cx="4200525" cy="3263214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xmlns="" id="{DAFB6573-872C-0BD9-F32E-DB2F213D57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61533" y="1685459"/>
                <a:ext cx="4200525" cy="3238500"/>
              </a:xfrm>
              <a:prstGeom prst="rect">
                <a:avLst/>
              </a:prstGeom>
            </p:spPr>
          </p:pic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xmlns="" id="{EA07AD59-063E-1F34-778F-3282310B37C5}"/>
                  </a:ext>
                </a:extLst>
              </p:cNvPr>
              <p:cNvSpPr/>
              <p:nvPr/>
            </p:nvSpPr>
            <p:spPr>
              <a:xfrm>
                <a:off x="1387158" y="4224767"/>
                <a:ext cx="3080951" cy="72390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33ED76AE-C4C7-AE8A-AB9B-5B9E0312FF90}"/>
              </a:ext>
            </a:extLst>
          </p:cNvPr>
          <p:cNvGrpSpPr/>
          <p:nvPr/>
        </p:nvGrpSpPr>
        <p:grpSpPr>
          <a:xfrm>
            <a:off x="6721901" y="1824963"/>
            <a:ext cx="4198913" cy="4216819"/>
            <a:chOff x="1349914" y="1797393"/>
            <a:chExt cx="4198913" cy="4216819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xmlns="" id="{4928363A-9E6C-226C-DE94-8C928BE4B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9914" y="1797393"/>
              <a:ext cx="4198913" cy="3263214"/>
            </a:xfrm>
            <a:prstGeom prst="rect">
              <a:avLst/>
            </a:prstGeom>
          </p:spPr>
        </p:pic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xmlns="" id="{58C7CC27-CDC0-524C-DE04-C640040E77FA}"/>
                </a:ext>
              </a:extLst>
            </p:cNvPr>
            <p:cNvGrpSpPr/>
            <p:nvPr/>
          </p:nvGrpSpPr>
          <p:grpSpPr>
            <a:xfrm>
              <a:off x="1574324" y="4275668"/>
              <a:ext cx="3799359" cy="1738544"/>
              <a:chOff x="6895798" y="4275668"/>
              <a:chExt cx="3799359" cy="1738544"/>
            </a:xfrm>
          </p:grpSpPr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xmlns="" id="{6DE4A1BB-042B-36C3-2163-691884E9CBC3}"/>
                  </a:ext>
                </a:extLst>
              </p:cNvPr>
              <p:cNvCxnSpPr/>
              <p:nvPr/>
            </p:nvCxnSpPr>
            <p:spPr>
              <a:xfrm>
                <a:off x="7401892" y="5537409"/>
                <a:ext cx="3293265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xmlns="" id="{5494663B-2157-C32A-2EF8-0663BA22B941}"/>
                  </a:ext>
                </a:extLst>
              </p:cNvPr>
              <p:cNvSpPr txBox="1"/>
              <p:nvPr/>
            </p:nvSpPr>
            <p:spPr>
              <a:xfrm>
                <a:off x="8423631" y="5675658"/>
                <a:ext cx="6944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 smtClean="0">
                    <a:solidFill>
                      <a:schemeClr val="accent4"/>
                    </a:solidFill>
                    <a:latin typeface="+mj-ea"/>
                    <a:ea typeface="+mj-ea"/>
                  </a:rPr>
                  <a:t>글쎄</a:t>
                </a:r>
                <a:r>
                  <a:rPr lang="en-US" altLang="ko-KR" sz="1600" dirty="0" smtClean="0">
                    <a:solidFill>
                      <a:schemeClr val="accent4"/>
                    </a:solidFill>
                    <a:latin typeface="+mj-ea"/>
                    <a:ea typeface="+mj-ea"/>
                  </a:rPr>
                  <a:t>?</a:t>
                </a:r>
                <a:endParaRPr lang="ko-KR" altLang="en-US" sz="1600" dirty="0">
                  <a:solidFill>
                    <a:schemeClr val="accent4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xmlns="" id="{D4A837E3-A429-E748-64CD-EE218861C0AB}"/>
                  </a:ext>
                </a:extLst>
              </p:cNvPr>
              <p:cNvSpPr/>
              <p:nvPr/>
            </p:nvSpPr>
            <p:spPr>
              <a:xfrm>
                <a:off x="6895798" y="4275668"/>
                <a:ext cx="3080951" cy="78493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19" name="내용 개체 틀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6758" y="2541574"/>
            <a:ext cx="4491681" cy="178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07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874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데이터 선별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내용 개체 틀 3">
            <a:extLst>
              <a:ext uri="{FF2B5EF4-FFF2-40B4-BE49-F238E27FC236}">
                <a16:creationId xmlns:a16="http://schemas.microsoft.com/office/drawing/2014/main" xmlns="" id="{766B4D91-5EA8-9DF0-AD5C-C2D44BCE8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995" y="1758156"/>
            <a:ext cx="6162675" cy="40290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276541C-E69D-794D-55F4-9BABFC3C44D8}"/>
              </a:ext>
            </a:extLst>
          </p:cNvPr>
          <p:cNvSpPr txBox="1"/>
          <p:nvPr/>
        </p:nvSpPr>
        <p:spPr>
          <a:xfrm>
            <a:off x="509594" y="4018226"/>
            <a:ext cx="40174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평점 </a:t>
            </a:r>
            <a:r>
              <a:rPr lang="en-US" altLang="ko-KR" sz="3200" dirty="0">
                <a:solidFill>
                  <a:srgbClr val="C00000"/>
                </a:solidFill>
              </a:rPr>
              <a:t>7.5</a:t>
            </a:r>
            <a:r>
              <a:rPr lang="en-US" altLang="ko-KR" sz="3200" dirty="0"/>
              <a:t> </a:t>
            </a:r>
            <a:r>
              <a:rPr lang="ko-KR" altLang="en-US" sz="2000" dirty="0"/>
              <a:t>초과</a:t>
            </a:r>
            <a:endParaRPr lang="en-US" altLang="ko-KR" sz="2000" dirty="0"/>
          </a:p>
          <a:p>
            <a:pPr algn="ctr"/>
            <a:r>
              <a:rPr lang="ko-KR" altLang="en-US" sz="2000" dirty="0"/>
              <a:t>평가한 사람 수가 </a:t>
            </a:r>
            <a:r>
              <a:rPr lang="en-US" altLang="ko-KR" sz="3200" dirty="0">
                <a:solidFill>
                  <a:srgbClr val="C00000"/>
                </a:solidFill>
              </a:rPr>
              <a:t>3000</a:t>
            </a:r>
            <a:r>
              <a:rPr lang="ko-KR" altLang="en-US" sz="2000" dirty="0"/>
              <a:t>명 초과</a:t>
            </a:r>
          </a:p>
        </p:txBody>
      </p:sp>
      <p:sp>
        <p:nvSpPr>
          <p:cNvPr id="24" name="양쪽 대괄호 23">
            <a:extLst>
              <a:ext uri="{FF2B5EF4-FFF2-40B4-BE49-F238E27FC236}">
                <a16:creationId xmlns:a16="http://schemas.microsoft.com/office/drawing/2014/main" xmlns="" id="{6F22483F-CA96-8A71-5492-73339909EBE0}"/>
              </a:ext>
            </a:extLst>
          </p:cNvPr>
          <p:cNvSpPr/>
          <p:nvPr/>
        </p:nvSpPr>
        <p:spPr>
          <a:xfrm>
            <a:off x="1021493" y="2519128"/>
            <a:ext cx="3039762" cy="909872"/>
          </a:xfrm>
          <a:prstGeom prst="bracketPair">
            <a:avLst>
              <a:gd name="adj" fmla="val 1116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A89BE1D-1745-B97D-943D-E458D31667E0}"/>
              </a:ext>
            </a:extLst>
          </p:cNvPr>
          <p:cNvSpPr txBox="1"/>
          <p:nvPr/>
        </p:nvSpPr>
        <p:spPr>
          <a:xfrm>
            <a:off x="1162708" y="2620121"/>
            <a:ext cx="28376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/>
              <a:t>근본의 기준</a:t>
            </a:r>
            <a:endParaRPr lang="ko-KR" altLang="en-US" sz="40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A07AD59-063E-1F34-778F-3282310B37C5}"/>
              </a:ext>
            </a:extLst>
          </p:cNvPr>
          <p:cNvSpPr/>
          <p:nvPr/>
        </p:nvSpPr>
        <p:spPr>
          <a:xfrm>
            <a:off x="5585170" y="1988917"/>
            <a:ext cx="5395868" cy="2764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22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7D6D060-F584-2016-0C88-6146C0ED46B1}"/>
              </a:ext>
            </a:extLst>
          </p:cNvPr>
          <p:cNvSpPr txBox="1"/>
          <p:nvPr/>
        </p:nvSpPr>
        <p:spPr>
          <a:xfrm>
            <a:off x="3170245" y="2653396"/>
            <a:ext cx="58515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결과</a:t>
            </a:r>
            <a:endParaRPr lang="ko-KR" altLang="en-US" sz="1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8" name="양쪽 대괄호 7">
            <a:extLst>
              <a:ext uri="{FF2B5EF4-FFF2-40B4-BE49-F238E27FC236}">
                <a16:creationId xmlns:a16="http://schemas.microsoft.com/office/drawing/2014/main" xmlns="" id="{AF44D043-446E-2C51-AD91-97AC216A480A}"/>
              </a:ext>
            </a:extLst>
          </p:cNvPr>
          <p:cNvSpPr/>
          <p:nvPr/>
        </p:nvSpPr>
        <p:spPr>
          <a:xfrm>
            <a:off x="1407042" y="978195"/>
            <a:ext cx="9377916" cy="4550733"/>
          </a:xfrm>
          <a:prstGeom prst="bracketPair">
            <a:avLst>
              <a:gd name="adj" fmla="val 1116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75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874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메인 페이지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내용 개체 틀 3">
            <a:extLst>
              <a:ext uri="{FF2B5EF4-FFF2-40B4-BE49-F238E27FC236}">
                <a16:creationId xmlns:a16="http://schemas.microsoft.com/office/drawing/2014/main" xmlns="" id="{C65BF733-CB15-0229-D4AC-CC46E79EC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732" y="1254728"/>
            <a:ext cx="9388535" cy="476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01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874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메인 페이지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C3EA5E9F-D3C8-8759-43CE-34D7BCCA7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1" y="1254728"/>
            <a:ext cx="8946519" cy="51747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9774" y="1758997"/>
            <a:ext cx="1762897" cy="48131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89774" y="1254728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나름 </a:t>
            </a:r>
            <a:r>
              <a:rPr lang="ko-KR" altLang="en-US" dirty="0" err="1" smtClean="0"/>
              <a:t>반응형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982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E1229D3F-0CFB-22B6-C601-7F187740BA01}"/>
              </a:ext>
            </a:extLst>
          </p:cNvPr>
          <p:cNvSpPr txBox="1"/>
          <p:nvPr/>
        </p:nvSpPr>
        <p:spPr>
          <a:xfrm>
            <a:off x="3553183" y="1054667"/>
            <a:ext cx="572593" cy="44627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2300" b="1" spc="300" dirty="0">
                <a:solidFill>
                  <a:schemeClr val="bg2">
                    <a:lumMod val="25000"/>
                  </a:schemeClr>
                </a:solidFill>
              </a:rPr>
              <a:t>01</a:t>
            </a:r>
            <a:endParaRPr lang="ko-KR" altLang="en-US" sz="23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62BF3947-8C2E-31A4-0AD9-42EF08C962B4}"/>
              </a:ext>
            </a:extLst>
          </p:cNvPr>
          <p:cNvSpPr txBox="1"/>
          <p:nvPr/>
        </p:nvSpPr>
        <p:spPr>
          <a:xfrm>
            <a:off x="4010360" y="1226368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40041DE7-7226-5C65-4AA5-694B9DEA09BE}"/>
              </a:ext>
            </a:extLst>
          </p:cNvPr>
          <p:cNvSpPr txBox="1"/>
          <p:nvPr/>
        </p:nvSpPr>
        <p:spPr>
          <a:xfrm>
            <a:off x="4002611" y="3365747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프로젝트 </a:t>
            </a:r>
            <a:r>
              <a:rPr lang="ko-KR" altLang="en-US" b="1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진행</a:t>
            </a:r>
            <a:endParaRPr lang="ko-KR" altLang="en-US" b="1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5A05FC92-C145-2D6A-0A75-06BD6483BF19}"/>
              </a:ext>
            </a:extLst>
          </p:cNvPr>
          <p:cNvSpPr txBox="1"/>
          <p:nvPr/>
        </p:nvSpPr>
        <p:spPr>
          <a:xfrm>
            <a:off x="4010360" y="1646382"/>
            <a:ext cx="3541394" cy="1181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아이디어</a:t>
            </a:r>
            <a:endParaRPr lang="en-US" altLang="ko-KR" sz="1400" spc="-150" dirty="0">
              <a:solidFill>
                <a:schemeClr val="bg2">
                  <a:lumMod val="25000"/>
                </a:schemeClr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목표</a:t>
            </a:r>
            <a:endParaRPr lang="en-US" altLang="ko-KR" sz="1400" spc="-150" dirty="0">
              <a:solidFill>
                <a:schemeClr val="bg2">
                  <a:lumMod val="25000"/>
                </a:schemeClr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역할분담 및 개발환경</a:t>
            </a:r>
            <a:endParaRPr lang="en-US" altLang="ko-KR" sz="1400" spc="-150" dirty="0">
              <a:solidFill>
                <a:schemeClr val="bg2">
                  <a:lumMod val="25000"/>
                </a:schemeClr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프로젝트 일정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54135440-4DB6-F4D3-9EEC-87B768DB7A7B}"/>
              </a:ext>
            </a:extLst>
          </p:cNvPr>
          <p:cNvSpPr txBox="1"/>
          <p:nvPr/>
        </p:nvSpPr>
        <p:spPr>
          <a:xfrm>
            <a:off x="4060319" y="3781694"/>
            <a:ext cx="3541394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 dirty="0" smtClean="0">
                <a:solidFill>
                  <a:schemeClr val="bg2">
                    <a:lumMod val="25000"/>
                  </a:schemeClr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API</a:t>
            </a: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 dirty="0" smtClean="0">
                <a:solidFill>
                  <a:schemeClr val="bg2">
                    <a:lumMod val="25000"/>
                  </a:schemeClr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ERD</a:t>
            </a: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2">
                    <a:lumMod val="25000"/>
                  </a:schemeClr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초기 </a:t>
            </a:r>
            <a:r>
              <a:rPr lang="en-US" altLang="ko-KR" sz="1400" spc="-150" dirty="0" smtClean="0">
                <a:solidFill>
                  <a:schemeClr val="bg2">
                    <a:lumMod val="25000"/>
                  </a:schemeClr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WIREFRAME</a:t>
            </a: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2">
                    <a:lumMod val="25000"/>
                  </a:schemeClr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데이터 수집</a:t>
            </a:r>
            <a:r>
              <a:rPr lang="en-US" altLang="ko-KR" sz="1400" spc="-150" dirty="0" smtClean="0">
                <a:solidFill>
                  <a:schemeClr val="bg2">
                    <a:lumMod val="25000"/>
                  </a:schemeClr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/</a:t>
            </a:r>
            <a:r>
              <a:rPr lang="ko-KR" altLang="en-US" sz="1400" spc="-150" dirty="0" smtClean="0">
                <a:solidFill>
                  <a:schemeClr val="bg2">
                    <a:lumMod val="25000"/>
                  </a:schemeClr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선별</a:t>
            </a:r>
            <a:endParaRPr lang="en-US" altLang="ko-KR" sz="1400" spc="-150" dirty="0">
              <a:solidFill>
                <a:schemeClr val="bg2">
                  <a:lumMod val="25000"/>
                </a:schemeClr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EED9A55C-0859-2C88-9440-BB4FF89C52FF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xmlns="" id="{CE0F0AC1-5A1F-34B5-7A47-E4C2CB03EA42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55" name="오각형 35">
                <a:extLst>
                  <a:ext uri="{FF2B5EF4-FFF2-40B4-BE49-F238E27FC236}">
                    <a16:creationId xmlns:a16="http://schemas.microsoft.com/office/drawing/2014/main" xmlns="" id="{6DB6E094-6577-CB17-BEC1-4A09772CE41C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xmlns="" id="{0B0F6669-AF09-69D6-55A1-E2E9C8A3EFD3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xmlns="" id="{36690D36-65A6-419D-93A5-CE84AA6D65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35BA5540-73B4-79FC-B1BF-F86A0ABB5B33}"/>
              </a:ext>
            </a:extLst>
          </p:cNvPr>
          <p:cNvSpPr txBox="1"/>
          <p:nvPr/>
        </p:nvSpPr>
        <p:spPr>
          <a:xfrm>
            <a:off x="817846" y="1227831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</a:rPr>
              <a:t>CONTENTS</a:t>
            </a:r>
            <a:endParaRPr lang="ko-KR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xmlns="" id="{9FDC50F5-FF33-1B2A-0CE2-6A7C2F9CC602}"/>
              </a:ext>
            </a:extLst>
          </p:cNvPr>
          <p:cNvCxnSpPr/>
          <p:nvPr/>
        </p:nvCxnSpPr>
        <p:spPr>
          <a:xfrm>
            <a:off x="803633" y="1102690"/>
            <a:ext cx="1857882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A5CDA980-F94B-69B7-27E9-C8A572829E4E}"/>
              </a:ext>
            </a:extLst>
          </p:cNvPr>
          <p:cNvGrpSpPr/>
          <p:nvPr/>
        </p:nvGrpSpPr>
        <p:grpSpPr>
          <a:xfrm>
            <a:off x="6878040" y="1264873"/>
            <a:ext cx="3714518" cy="1776668"/>
            <a:chOff x="6750179" y="1228119"/>
            <a:chExt cx="3714518" cy="1776668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42A782E6-1556-FED9-8401-0946980979C0}"/>
                </a:ext>
              </a:extLst>
            </p:cNvPr>
            <p:cNvSpPr txBox="1"/>
            <p:nvPr/>
          </p:nvSpPr>
          <p:spPr>
            <a:xfrm>
              <a:off x="6750179" y="1228119"/>
              <a:ext cx="14654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결과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D555AAE0-BC02-6475-CFBC-732D7D188214}"/>
                </a:ext>
              </a:extLst>
            </p:cNvPr>
            <p:cNvSpPr txBox="1"/>
            <p:nvPr/>
          </p:nvSpPr>
          <p:spPr>
            <a:xfrm>
              <a:off x="6923303" y="1646382"/>
              <a:ext cx="3541394" cy="341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endPara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xmlns="" id="{A2248F92-13A0-07CC-3370-39AFAF808437}"/>
                </a:ext>
              </a:extLst>
            </p:cNvPr>
            <p:cNvSpPr txBox="1"/>
            <p:nvPr/>
          </p:nvSpPr>
          <p:spPr>
            <a:xfrm>
              <a:off x="6750179" y="2358456"/>
              <a:ext cx="5950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R" b="1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r>
                <a:rPr lang="ko-KR" altLang="en-US" b="1" spc="-150" dirty="0" smtClean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시연</a:t>
              </a:r>
              <a:endParaRPr lang="ko-KR" altLang="en-US" b="1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BA2C341C-C4A7-8ADE-D93B-A6A5E55ADEB9}"/>
              </a:ext>
            </a:extLst>
          </p:cNvPr>
          <p:cNvSpPr txBox="1"/>
          <p:nvPr/>
        </p:nvSpPr>
        <p:spPr>
          <a:xfrm>
            <a:off x="3513535" y="3160706"/>
            <a:ext cx="631904" cy="44627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2300" b="1" spc="300" dirty="0">
                <a:solidFill>
                  <a:schemeClr val="bg2">
                    <a:lumMod val="25000"/>
                  </a:schemeClr>
                </a:solidFill>
              </a:rPr>
              <a:t>02</a:t>
            </a:r>
            <a:endParaRPr lang="ko-KR" altLang="en-US" sz="23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D5ECFE02-2294-CAB4-2941-2FFCAD528ED1}"/>
              </a:ext>
            </a:extLst>
          </p:cNvPr>
          <p:cNvSpPr txBox="1"/>
          <p:nvPr/>
        </p:nvSpPr>
        <p:spPr>
          <a:xfrm>
            <a:off x="6558624" y="1052658"/>
            <a:ext cx="482825" cy="44627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2300" b="1" spc="-150" dirty="0" smtClean="0">
                <a:solidFill>
                  <a:schemeClr val="bg2">
                    <a:lumMod val="25000"/>
                  </a:schemeClr>
                </a:solidFill>
              </a:rPr>
              <a:t>03</a:t>
            </a:r>
            <a:endParaRPr lang="ko-KR" altLang="en-US" sz="2300" b="1" spc="-15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F420CEC8-C470-5A1C-23D3-0EB10E43C770}"/>
              </a:ext>
            </a:extLst>
          </p:cNvPr>
          <p:cNvSpPr txBox="1"/>
          <p:nvPr/>
        </p:nvSpPr>
        <p:spPr>
          <a:xfrm>
            <a:off x="6544196" y="2409720"/>
            <a:ext cx="482825" cy="44627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2300" b="1" spc="-150" dirty="0" smtClean="0">
                <a:solidFill>
                  <a:schemeClr val="bg2">
                    <a:lumMod val="25000"/>
                  </a:schemeClr>
                </a:solidFill>
              </a:rPr>
              <a:t>04</a:t>
            </a:r>
            <a:endParaRPr lang="ko-KR" altLang="en-US" sz="2300" b="1" spc="-15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64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0398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영화 </a:t>
            </a:r>
            <a:r>
              <a:rPr lang="ko-KR" altLang="en-US" sz="4400" spc="-300" dirty="0" smtClean="0">
                <a:solidFill>
                  <a:schemeClr val="accent4"/>
                </a:solidFill>
              </a:rPr>
              <a:t>세부 페이지</a:t>
            </a:r>
            <a:endParaRPr lang="en-US" altLang="ko-KR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45E95A08-8F6E-6955-A538-267E01C84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74" y="1099641"/>
            <a:ext cx="9942852" cy="53055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2AC025C-B3F6-CB1C-9E10-FF85C6A11524}"/>
              </a:ext>
            </a:extLst>
          </p:cNvPr>
          <p:cNvSpPr txBox="1"/>
          <p:nvPr/>
        </p:nvSpPr>
        <p:spPr>
          <a:xfrm>
            <a:off x="6499818" y="5185928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별점과</a:t>
            </a:r>
            <a:r>
              <a:rPr lang="ko-KR" altLang="en-US" sz="1600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err="1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한줄평</a:t>
            </a:r>
            <a:r>
              <a:rPr lang="ko-KR" altLang="en-US" sz="1600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가능</a:t>
            </a:r>
            <a:endParaRPr lang="ko-KR" altLang="en-US" sz="1600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531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2172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커뮤니티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내용 개체 틀 3">
            <a:extLst>
              <a:ext uri="{FF2B5EF4-FFF2-40B4-BE49-F238E27FC236}">
                <a16:creationId xmlns:a16="http://schemas.microsoft.com/office/drawing/2014/main" xmlns="" id="{23E6C208-4EE4-B841-E2FB-C23225631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31" y="1176178"/>
            <a:ext cx="9921737" cy="535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91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2172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커뮤니티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81A8191-11FB-8A1A-E57D-381A29DE4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15" y="1789937"/>
            <a:ext cx="10548770" cy="34900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11762" y="2973860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당연히 </a:t>
            </a:r>
            <a:r>
              <a:rPr lang="ko-KR" altLang="en-US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게시물 </a:t>
            </a:r>
            <a:r>
              <a:rPr lang="en-US" altLang="ko-KR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CRUD </a:t>
            </a:r>
            <a:r>
              <a:rPr lang="ko-KR" altLang="en-US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가능</a:t>
            </a:r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57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2172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커뮤니티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33B43C15-516F-7606-7A16-6586A55D6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028305"/>
            <a:ext cx="7936127" cy="58296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20000" y="4020066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당연히 </a:t>
            </a:r>
            <a:r>
              <a:rPr lang="ko-KR" altLang="en-US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댓글도</a:t>
            </a:r>
            <a:r>
              <a:rPr lang="ko-KR" altLang="en-US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CRUD </a:t>
            </a:r>
            <a:r>
              <a:rPr lang="ko-KR" altLang="en-US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가능</a:t>
            </a:r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62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8424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회원 프로필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C3E8C426-16B8-760E-6D78-E87246C65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098" y="1334899"/>
            <a:ext cx="9777803" cy="517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9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02" y="1532237"/>
            <a:ext cx="4284501" cy="47244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994" y="1532237"/>
            <a:ext cx="4449462" cy="48766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38201" y="5303447"/>
            <a:ext cx="2086232" cy="7431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548711" y="6177005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영화를 보고 평가를 남기면</a:t>
            </a:r>
            <a:r>
              <a:rPr lang="en-US" altLang="ko-KR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858" y="3021226"/>
            <a:ext cx="1666050" cy="9246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17698" y="2886382"/>
            <a:ext cx="3892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근본극장의 모든 영화는 근본이므로</a:t>
            </a:r>
            <a:endParaRPr lang="en-US" altLang="ko-KR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근본력</a:t>
            </a:r>
            <a:r>
              <a:rPr lang="ko-KR" altLang="en-US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증가</a:t>
            </a:r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39993" y="3502275"/>
            <a:ext cx="3652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레디 플레이어 원</a:t>
            </a:r>
            <a:r>
              <a:rPr lang="en-US" altLang="ko-KR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lang="ko-KR" altLang="en-US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액션이니까액션력도</a:t>
            </a:r>
            <a:r>
              <a:rPr lang="ko-KR" altLang="en-US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증가</a:t>
            </a:r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8424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회원 프로필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31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997" y="1690688"/>
            <a:ext cx="6507892" cy="4531374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3663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영화 추천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4F3E13FC-F391-0477-8250-D5ECEB048804}"/>
              </a:ext>
            </a:extLst>
          </p:cNvPr>
          <p:cNvSpPr/>
          <p:nvPr/>
        </p:nvSpPr>
        <p:spPr>
          <a:xfrm>
            <a:off x="2010996" y="4809865"/>
            <a:ext cx="1451235" cy="4630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22861" y="4877826"/>
            <a:ext cx="413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유저의 </a:t>
            </a:r>
            <a:r>
              <a:rPr lang="ko-KR" altLang="en-US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드라마력이</a:t>
            </a:r>
            <a:r>
              <a:rPr lang="ko-KR" altLang="en-US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미흡함</a:t>
            </a:r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015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3342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영화 추천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31CFC8E0-2B29-E75B-CDB1-0221FFD1D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09" y="1493897"/>
            <a:ext cx="7267587" cy="51252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70469" y="1493899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상황에 맞는 메시지와 함께</a:t>
            </a:r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51296" y="3871869"/>
            <a:ext cx="4136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유저가 아직 안 </a:t>
            </a:r>
            <a:r>
              <a:rPr lang="ko-KR" altLang="en-US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 드라마를 </a:t>
            </a:r>
            <a:r>
              <a:rPr lang="ko-KR" altLang="en-US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추천</a:t>
            </a:r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3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77B88BF-C076-44AE-9D15-FD9C35441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A2DCC3D-051E-42FD-AA6D-78ABFF7996F4}"/>
              </a:ext>
            </a:extLst>
          </p:cNvPr>
          <p:cNvSpPr txBox="1"/>
          <p:nvPr/>
        </p:nvSpPr>
        <p:spPr>
          <a:xfrm>
            <a:off x="918633" y="1459580"/>
            <a:ext cx="4079963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4400" dirty="0">
              <a:latin typeface="+mj-lt"/>
            </a:endParaRPr>
          </a:p>
          <a:p>
            <a:r>
              <a:rPr lang="en-US" altLang="ko-KR" sz="9600" dirty="0">
                <a:latin typeface="+mj-lt"/>
              </a:rPr>
              <a:t>Let’s</a:t>
            </a:r>
          </a:p>
          <a:p>
            <a:r>
              <a:rPr lang="en-US" altLang="ko-KR" sz="4400" dirty="0">
                <a:latin typeface="+mj-lt"/>
              </a:rPr>
              <a:t>Take a Look!</a:t>
            </a:r>
            <a:endParaRPr lang="ko-KR" alt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31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7D6D060-F584-2016-0C88-6146C0ED46B1}"/>
              </a:ext>
            </a:extLst>
          </p:cNvPr>
          <p:cNvSpPr txBox="1"/>
          <p:nvPr/>
        </p:nvSpPr>
        <p:spPr>
          <a:xfrm>
            <a:off x="3170245" y="2653396"/>
            <a:ext cx="58515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감사합니다</a:t>
            </a:r>
            <a:endParaRPr lang="ko-KR" altLang="en-US" sz="1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8" name="양쪽 대괄호 7">
            <a:extLst>
              <a:ext uri="{FF2B5EF4-FFF2-40B4-BE49-F238E27FC236}">
                <a16:creationId xmlns:a16="http://schemas.microsoft.com/office/drawing/2014/main" xmlns="" id="{AF44D043-446E-2C51-AD91-97AC216A480A}"/>
              </a:ext>
            </a:extLst>
          </p:cNvPr>
          <p:cNvSpPr/>
          <p:nvPr/>
        </p:nvSpPr>
        <p:spPr>
          <a:xfrm>
            <a:off x="1407042" y="978195"/>
            <a:ext cx="9377916" cy="4550733"/>
          </a:xfrm>
          <a:prstGeom prst="bracketPair">
            <a:avLst>
              <a:gd name="adj" fmla="val 1116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56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7D6D060-F584-2016-0C88-6146C0ED46B1}"/>
              </a:ext>
            </a:extLst>
          </p:cNvPr>
          <p:cNvSpPr txBox="1"/>
          <p:nvPr/>
        </p:nvSpPr>
        <p:spPr>
          <a:xfrm>
            <a:off x="3170245" y="2653396"/>
            <a:ext cx="58515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개요</a:t>
            </a:r>
            <a:endParaRPr lang="ko-KR" altLang="en-US" sz="1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8" name="양쪽 대괄호 7">
            <a:extLst>
              <a:ext uri="{FF2B5EF4-FFF2-40B4-BE49-F238E27FC236}">
                <a16:creationId xmlns:a16="http://schemas.microsoft.com/office/drawing/2014/main" xmlns="" id="{AF44D043-446E-2C51-AD91-97AC216A480A}"/>
              </a:ext>
            </a:extLst>
          </p:cNvPr>
          <p:cNvSpPr/>
          <p:nvPr/>
        </p:nvSpPr>
        <p:spPr>
          <a:xfrm>
            <a:off x="1407042" y="978195"/>
            <a:ext cx="9377916" cy="4550733"/>
          </a:xfrm>
          <a:prstGeom prst="bracketPair">
            <a:avLst>
              <a:gd name="adj" fmla="val 1116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6971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인생의 세 가지 고민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61" y="1963177"/>
            <a:ext cx="6915150" cy="31623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854" y="1963177"/>
            <a:ext cx="5471647" cy="36045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77" y="1963177"/>
            <a:ext cx="5172075" cy="3438525"/>
          </a:xfrm>
          <a:prstGeom prst="rect">
            <a:avLst/>
          </a:prstGeom>
        </p:spPr>
      </p:pic>
      <p:sp>
        <p:nvSpPr>
          <p:cNvPr id="11" name="모서리가 둥근 사각형 설명선 10"/>
          <p:cNvSpPr/>
          <p:nvPr/>
        </p:nvSpPr>
        <p:spPr>
          <a:xfrm>
            <a:off x="8896865" y="918404"/>
            <a:ext cx="2405448" cy="1256381"/>
          </a:xfrm>
          <a:prstGeom prst="wedgeRoundRectCallou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기말 프로젝트에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뭐 하지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A8C8947-AD11-4BA5-AFC4-C97C91EBC161}"/>
              </a:ext>
            </a:extLst>
          </p:cNvPr>
          <p:cNvSpPr txBox="1"/>
          <p:nvPr/>
        </p:nvSpPr>
        <p:spPr>
          <a:xfrm>
            <a:off x="2726795" y="5902890"/>
            <a:ext cx="67217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latin typeface="+mn-ea"/>
              </a:rPr>
              <a:t>우리에겐 시간이 없으니</a:t>
            </a:r>
            <a:r>
              <a:rPr lang="en-US" altLang="ko-KR" sz="3200" spc="-300" dirty="0">
                <a:latin typeface="+mn-ea"/>
              </a:rPr>
              <a:t> </a:t>
            </a:r>
            <a:r>
              <a:rPr lang="ko-KR" altLang="en-US" sz="3200" spc="-300" dirty="0" smtClean="0">
                <a:latin typeface="+mn-ea"/>
              </a:rPr>
              <a:t>근본이 필요하다</a:t>
            </a:r>
            <a:r>
              <a:rPr lang="en-US" altLang="ko-KR" sz="3200" spc="-300" dirty="0" smtClean="0">
                <a:latin typeface="+mn-ea"/>
              </a:rPr>
              <a:t>!</a:t>
            </a:r>
            <a:endParaRPr lang="ko-KR" altLang="en-US" sz="3200" spc="-3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00151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4049933-013A-4DA4-B40F-DB900F3E4904}"/>
              </a:ext>
            </a:extLst>
          </p:cNvPr>
          <p:cNvSpPr txBox="1"/>
          <p:nvPr/>
        </p:nvSpPr>
        <p:spPr>
          <a:xfrm>
            <a:off x="4912023" y="1854200"/>
            <a:ext cx="236795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>
                <a:latin typeface="+mj-ea"/>
                <a:ea typeface="+mj-ea"/>
              </a:rPr>
              <a:t>‘</a:t>
            </a:r>
            <a:r>
              <a:rPr lang="ko-KR" altLang="en-US" sz="6600" dirty="0">
                <a:latin typeface="+mj-ea"/>
                <a:ea typeface="+mj-ea"/>
              </a:rPr>
              <a:t>근본</a:t>
            </a:r>
            <a:r>
              <a:rPr lang="en-US" altLang="ko-KR" sz="6600" dirty="0">
                <a:latin typeface="+mj-ea"/>
                <a:ea typeface="+mj-ea"/>
              </a:rPr>
              <a:t>’</a:t>
            </a:r>
            <a:endParaRPr lang="ko-KR" altLang="en-US" sz="6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3604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2172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아이디어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E6A8AE3-DE2A-324A-178C-F68E6C113A93}"/>
              </a:ext>
            </a:extLst>
          </p:cNvPr>
          <p:cNvGrpSpPr/>
          <p:nvPr/>
        </p:nvGrpSpPr>
        <p:grpSpPr>
          <a:xfrm>
            <a:off x="598773" y="1607677"/>
            <a:ext cx="11025960" cy="4640721"/>
            <a:chOff x="2654590" y="2047946"/>
            <a:chExt cx="10150518" cy="368300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2F9F526F-DC3D-45D0-97CC-857F415DEC53}"/>
                </a:ext>
              </a:extLst>
            </p:cNvPr>
            <p:cNvSpPr/>
            <p:nvPr/>
          </p:nvSpPr>
          <p:spPr>
            <a:xfrm>
              <a:off x="2654590" y="2047946"/>
              <a:ext cx="10116980" cy="104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5A8C8947-AD11-4BA5-AFC4-C97C91EBC161}"/>
                </a:ext>
              </a:extLst>
            </p:cNvPr>
            <p:cNvSpPr txBox="1"/>
            <p:nvPr/>
          </p:nvSpPr>
          <p:spPr>
            <a:xfrm>
              <a:off x="2945222" y="2281114"/>
              <a:ext cx="6760602" cy="464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dirty="0" smtClean="0">
                  <a:solidFill>
                    <a:schemeClr val="bg1"/>
                  </a:solidFill>
                  <a:latin typeface="+mn-ea"/>
                </a:rPr>
                <a:t>보통 유저는 </a:t>
              </a:r>
              <a:r>
                <a:rPr lang="en-US" altLang="ko-KR" sz="3200" spc="-300" dirty="0" smtClean="0">
                  <a:solidFill>
                    <a:schemeClr val="accent6"/>
                  </a:solidFill>
                  <a:latin typeface="+mn-ea"/>
                </a:rPr>
                <a:t>‘</a:t>
              </a:r>
              <a:r>
                <a:rPr lang="ko-KR" altLang="en-US" sz="3200" spc="-300" dirty="0" smtClean="0">
                  <a:solidFill>
                    <a:schemeClr val="accent6"/>
                  </a:solidFill>
                  <a:latin typeface="+mn-ea"/>
                </a:rPr>
                <a:t>근본</a:t>
              </a:r>
              <a:r>
                <a:rPr lang="en-US" altLang="ko-KR" sz="3200" spc="-300" dirty="0" smtClean="0">
                  <a:solidFill>
                    <a:schemeClr val="accent6"/>
                  </a:solidFill>
                  <a:latin typeface="+mn-ea"/>
                </a:rPr>
                <a:t>’</a:t>
              </a:r>
              <a:r>
                <a:rPr lang="ko-KR" altLang="en-US" sz="3200" spc="-300" dirty="0" smtClean="0">
                  <a:solidFill>
                    <a:schemeClr val="bg1"/>
                  </a:solidFill>
                  <a:latin typeface="+mn-ea"/>
                </a:rPr>
                <a:t>있는 영화를 추천 받고 싶음</a:t>
              </a:r>
              <a:endParaRPr lang="ko-KR" altLang="en-US" sz="3200" spc="-3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F0282083-F71D-404F-8759-15BB8B3A55F0}"/>
                </a:ext>
              </a:extLst>
            </p:cNvPr>
            <p:cNvSpPr/>
            <p:nvPr/>
          </p:nvSpPr>
          <p:spPr>
            <a:xfrm>
              <a:off x="2688128" y="3367447"/>
              <a:ext cx="10116980" cy="104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CEA63ED5-C65D-4CB4-B317-42D69753959A}"/>
                </a:ext>
              </a:extLst>
            </p:cNvPr>
            <p:cNvSpPr txBox="1"/>
            <p:nvPr/>
          </p:nvSpPr>
          <p:spPr>
            <a:xfrm>
              <a:off x="2945222" y="3579352"/>
              <a:ext cx="8822194" cy="464093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3200" spc="-300" dirty="0">
                  <a:solidFill>
                    <a:schemeClr val="bg1"/>
                  </a:solidFill>
                  <a:latin typeface="+mn-ea"/>
                </a:rPr>
                <a:t>운영자가 </a:t>
              </a:r>
              <a:r>
                <a:rPr lang="en-US" altLang="ko-KR" sz="3200" spc="-300" dirty="0">
                  <a:solidFill>
                    <a:schemeClr val="accent6"/>
                  </a:solidFill>
                  <a:latin typeface="+mn-ea"/>
                </a:rPr>
                <a:t>‘</a:t>
              </a:r>
              <a:r>
                <a:rPr lang="ko-KR" altLang="en-US" sz="3200" spc="-300" dirty="0">
                  <a:solidFill>
                    <a:schemeClr val="accent6"/>
                  </a:solidFill>
                  <a:latin typeface="+mn-ea"/>
                </a:rPr>
                <a:t>근본</a:t>
              </a:r>
              <a:r>
                <a:rPr lang="en-US" altLang="ko-KR" sz="3200" spc="-300" dirty="0" smtClean="0">
                  <a:solidFill>
                    <a:schemeClr val="accent6"/>
                  </a:solidFill>
                  <a:latin typeface="+mn-ea"/>
                </a:rPr>
                <a:t>’</a:t>
              </a:r>
              <a:r>
                <a:rPr lang="ko-KR" altLang="en-US" sz="3200" spc="-300" dirty="0" smtClean="0">
                  <a:solidFill>
                    <a:schemeClr val="bg1"/>
                  </a:solidFill>
                  <a:latin typeface="+mn-ea"/>
                </a:rPr>
                <a:t>있는 영화를 채워 제공할 수 있는 서비스 구상</a:t>
              </a:r>
              <a:endParaRPr lang="ko-KR" altLang="en-US" sz="3200" spc="-3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9460BB99-9F69-4AB9-84C3-FEA78F16C514}"/>
                </a:ext>
              </a:extLst>
            </p:cNvPr>
            <p:cNvSpPr/>
            <p:nvPr/>
          </p:nvSpPr>
          <p:spPr>
            <a:xfrm>
              <a:off x="2688128" y="4686948"/>
              <a:ext cx="10116980" cy="1044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BA875725-6414-48F9-9779-9741EF9B938D}"/>
                </a:ext>
              </a:extLst>
            </p:cNvPr>
            <p:cNvSpPr txBox="1"/>
            <p:nvPr/>
          </p:nvSpPr>
          <p:spPr>
            <a:xfrm>
              <a:off x="2945222" y="4911929"/>
              <a:ext cx="9561533" cy="464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spc="-300" dirty="0">
                  <a:solidFill>
                    <a:schemeClr val="accent6">
                      <a:lumMod val="50000"/>
                    </a:schemeClr>
                  </a:solidFill>
                  <a:latin typeface="+mn-ea"/>
                </a:rPr>
                <a:t>‘</a:t>
              </a:r>
              <a:r>
                <a:rPr lang="ko-KR" altLang="en-US" sz="3200" spc="-300" dirty="0" err="1">
                  <a:solidFill>
                    <a:schemeClr val="accent6">
                      <a:lumMod val="50000"/>
                    </a:schemeClr>
                  </a:solidFill>
                  <a:latin typeface="+mn-ea"/>
                </a:rPr>
                <a:t>근본력</a:t>
              </a:r>
              <a:r>
                <a:rPr lang="en-US" altLang="ko-KR" sz="3200" spc="-300" dirty="0">
                  <a:solidFill>
                    <a:schemeClr val="accent6">
                      <a:lumMod val="50000"/>
                    </a:schemeClr>
                  </a:solidFill>
                  <a:latin typeface="+mn-ea"/>
                </a:rPr>
                <a:t>’</a:t>
              </a:r>
              <a:r>
                <a:rPr lang="ko-KR" altLang="en-US" sz="32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에 따라</a:t>
              </a:r>
              <a:r>
                <a:rPr lang="en-US" altLang="ko-KR" sz="32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</a:t>
              </a:r>
              <a:r>
                <a:rPr lang="ko-KR" altLang="en-US" sz="32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부족한 </a:t>
              </a:r>
              <a:r>
                <a:rPr lang="ko-KR" altLang="en-US" sz="3200" spc="-3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근본력</a:t>
              </a:r>
              <a:r>
                <a:rPr lang="ko-KR" altLang="en-US" sz="3200" spc="-3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을</a:t>
              </a:r>
              <a:r>
                <a:rPr lang="ko-KR" altLang="en-US" sz="3200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</a:t>
              </a:r>
              <a:r>
                <a:rPr lang="ko-KR" altLang="en-US" sz="32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채울 수 있도록 추천하는 서비스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483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2009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목표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90E15A0B-1708-322C-CA8F-964CB1F3FBD3}"/>
              </a:ext>
            </a:extLst>
          </p:cNvPr>
          <p:cNvCxnSpPr/>
          <p:nvPr/>
        </p:nvCxnSpPr>
        <p:spPr>
          <a:xfrm>
            <a:off x="1496840" y="5537409"/>
            <a:ext cx="329326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8E3111C-796B-47E2-5670-CDFC8D1ED4FA}"/>
              </a:ext>
            </a:extLst>
          </p:cNvPr>
          <p:cNvSpPr txBox="1"/>
          <p:nvPr/>
        </p:nvSpPr>
        <p:spPr>
          <a:xfrm>
            <a:off x="2088539" y="5641673"/>
            <a:ext cx="2109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accent4"/>
                </a:solidFill>
              </a:rPr>
              <a:t>나사 빠진 </a:t>
            </a:r>
            <a:r>
              <a:rPr lang="ko-KR" altLang="en-US" sz="1400" b="1" dirty="0" err="1" smtClean="0">
                <a:solidFill>
                  <a:schemeClr val="accent4"/>
                </a:solidFill>
              </a:rPr>
              <a:t>벤틀리</a:t>
            </a:r>
            <a:r>
              <a:rPr lang="ko-KR" altLang="en-US" sz="1400" b="1" dirty="0" smtClean="0">
                <a:solidFill>
                  <a:schemeClr val="accent4"/>
                </a:solidFill>
              </a:rPr>
              <a:t> 보다는</a:t>
            </a:r>
            <a:endParaRPr lang="ko-KR" altLang="en-US" sz="1400" b="1" dirty="0">
              <a:solidFill>
                <a:schemeClr val="accent4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D448D3D4-84CE-0288-069A-35437EA542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99"/>
          <a:stretch/>
        </p:blipFill>
        <p:spPr>
          <a:xfrm>
            <a:off x="552119" y="2608717"/>
            <a:ext cx="5377422" cy="272718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B5ADF99D-2462-8094-E809-2B2D7FDD9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14608"/>
            <a:ext cx="5377424" cy="2721290"/>
          </a:xfrm>
          <a:prstGeom prst="rect">
            <a:avLst/>
          </a:prstGeom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FDD9E1F2-C86E-7B1B-CE02-FB8C8C29AD69}"/>
              </a:ext>
            </a:extLst>
          </p:cNvPr>
          <p:cNvCxnSpPr/>
          <p:nvPr/>
        </p:nvCxnSpPr>
        <p:spPr>
          <a:xfrm>
            <a:off x="7401892" y="5537409"/>
            <a:ext cx="329326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664C5426-3907-62A5-8556-763DB9985948}"/>
              </a:ext>
            </a:extLst>
          </p:cNvPr>
          <p:cNvSpPr txBox="1"/>
          <p:nvPr/>
        </p:nvSpPr>
        <p:spPr>
          <a:xfrm>
            <a:off x="7759556" y="5641673"/>
            <a:ext cx="2577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accent4"/>
                </a:solidFill>
              </a:rPr>
              <a:t>기름칠 잘 된 </a:t>
            </a:r>
            <a:r>
              <a:rPr lang="ko-KR" altLang="en-US" sz="1400" b="1" dirty="0" smtClean="0">
                <a:solidFill>
                  <a:schemeClr val="accent4"/>
                </a:solidFill>
              </a:rPr>
              <a:t>소나타를 만들자</a:t>
            </a:r>
            <a:r>
              <a:rPr lang="en-US" altLang="ko-KR" sz="1400" b="1" dirty="0" smtClean="0">
                <a:solidFill>
                  <a:schemeClr val="accent4"/>
                </a:solidFill>
              </a:rPr>
              <a:t>!</a:t>
            </a:r>
            <a:endParaRPr lang="ko-KR" altLang="en-US" sz="1400" b="1" dirty="0">
              <a:solidFill>
                <a:schemeClr val="accent4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8C049E56-11A3-1918-AF67-E33DD683E52B}"/>
              </a:ext>
            </a:extLst>
          </p:cNvPr>
          <p:cNvSpPr txBox="1"/>
          <p:nvPr/>
        </p:nvSpPr>
        <p:spPr>
          <a:xfrm>
            <a:off x="3449645" y="1153987"/>
            <a:ext cx="585150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‘</a:t>
            </a:r>
            <a:r>
              <a:rPr lang="ko-KR" altLang="en-US" sz="6000" dirty="0"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납기</a:t>
            </a:r>
            <a:r>
              <a:rPr lang="en-US" altLang="ko-KR" sz="6000" dirty="0"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’</a:t>
            </a:r>
            <a:r>
              <a:rPr lang="ko-KR" altLang="en-US" sz="6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중요성</a:t>
            </a:r>
            <a:endParaRPr lang="ko-KR" altLang="en-US" sz="105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028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9920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역할분담 및 개발환경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EA02B774-F49E-D37B-78D7-E7AC19B4AC97}"/>
              </a:ext>
            </a:extLst>
          </p:cNvPr>
          <p:cNvGrpSpPr/>
          <p:nvPr/>
        </p:nvGrpSpPr>
        <p:grpSpPr>
          <a:xfrm>
            <a:off x="718037" y="1845733"/>
            <a:ext cx="6908798" cy="3864053"/>
            <a:chOff x="781050" y="1930400"/>
            <a:chExt cx="6908798" cy="3864053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xmlns="" id="{7C6E40B1-E3DC-44B4-A264-AFC6B2D74513}"/>
                </a:ext>
              </a:extLst>
            </p:cNvPr>
            <p:cNvSpPr/>
            <p:nvPr/>
          </p:nvSpPr>
          <p:spPr>
            <a:xfrm>
              <a:off x="781050" y="1930400"/>
              <a:ext cx="3162298" cy="3162298"/>
            </a:xfrm>
            <a:prstGeom prst="ellipse">
              <a:avLst/>
            </a:prstGeom>
            <a:blipFill dpi="0" rotWithShape="1"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6731E688-3A09-49DB-BB43-A67F3F6087F4}"/>
                </a:ext>
              </a:extLst>
            </p:cNvPr>
            <p:cNvSpPr txBox="1"/>
            <p:nvPr/>
          </p:nvSpPr>
          <p:spPr>
            <a:xfrm>
              <a:off x="1880336" y="5332788"/>
              <a:ext cx="9637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spc="-300" dirty="0"/>
                <a:t>이성진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xmlns="" id="{55E440D8-5A59-4290-8071-FA26D45A9993}"/>
                </a:ext>
              </a:extLst>
            </p:cNvPr>
            <p:cNvSpPr/>
            <p:nvPr/>
          </p:nvSpPr>
          <p:spPr>
            <a:xfrm>
              <a:off x="4527550" y="1930400"/>
              <a:ext cx="3162298" cy="3162298"/>
            </a:xfrm>
            <a:prstGeom prst="ellipse">
              <a:avLst/>
            </a:prstGeom>
            <a:blipFill dpi="0" rotWithShape="1"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20FAFB7D-D274-4221-896D-60BE821F8074}"/>
                </a:ext>
              </a:extLst>
            </p:cNvPr>
            <p:cNvSpPr txBox="1"/>
            <p:nvPr/>
          </p:nvSpPr>
          <p:spPr>
            <a:xfrm>
              <a:off x="5626843" y="5332788"/>
              <a:ext cx="9637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spc="-300" dirty="0"/>
                <a:t>박나경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012ECDD-3C9B-DEDF-FDA3-BA979137E3A2}"/>
              </a:ext>
            </a:extLst>
          </p:cNvPr>
          <p:cNvSpPr txBox="1"/>
          <p:nvPr/>
        </p:nvSpPr>
        <p:spPr>
          <a:xfrm>
            <a:off x="1965414" y="579696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300" dirty="0" err="1">
                <a:solidFill>
                  <a:schemeClr val="tx2"/>
                </a:solidFill>
              </a:rPr>
              <a:t>백엔드</a:t>
            </a:r>
            <a:endParaRPr lang="ko-KR" altLang="en-US" spc="-300" dirty="0">
              <a:solidFill>
                <a:schemeClr val="tx2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C9D39A3B-56EE-ACAD-7AB7-C3A1C480D224}"/>
              </a:ext>
            </a:extLst>
          </p:cNvPr>
          <p:cNvSpPr txBox="1"/>
          <p:nvPr/>
        </p:nvSpPr>
        <p:spPr>
          <a:xfrm>
            <a:off x="5538795" y="5796967"/>
            <a:ext cx="1114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300" dirty="0" err="1">
                <a:solidFill>
                  <a:schemeClr val="tx2"/>
                </a:solidFill>
              </a:rPr>
              <a:t>프론트엔드</a:t>
            </a:r>
            <a:endParaRPr lang="ko-KR" altLang="en-US" spc="-300" dirty="0">
              <a:solidFill>
                <a:schemeClr val="tx2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xmlns="" id="{F206EF9E-E511-E626-D1E4-FC57814E693F}"/>
              </a:ext>
            </a:extLst>
          </p:cNvPr>
          <p:cNvSpPr/>
          <p:nvPr/>
        </p:nvSpPr>
        <p:spPr>
          <a:xfrm>
            <a:off x="8211037" y="1845733"/>
            <a:ext cx="3162298" cy="316229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A73A8366-360F-0DB3-5973-6CFD716E0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846" y="2422345"/>
            <a:ext cx="1205480" cy="106178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6ED33298-F2B1-AC69-2BD7-784F9AB0F6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5049" y="3034757"/>
            <a:ext cx="949899" cy="91573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1C704CD4-6F58-DB9F-6048-3AEE098CA0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4038" y="3698787"/>
            <a:ext cx="1371600" cy="7239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DE8304E-3BAF-43B0-7F39-FEC227331091}"/>
              </a:ext>
            </a:extLst>
          </p:cNvPr>
          <p:cNvSpPr txBox="1"/>
          <p:nvPr/>
        </p:nvSpPr>
        <p:spPr>
          <a:xfrm>
            <a:off x="8487182" y="5248121"/>
            <a:ext cx="26100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300" dirty="0">
                <a:latin typeface="Cascadia Code" panose="020B0609020000020004" pitchFamily="49" charset="0"/>
                <a:ea typeface="함초롬바탕" panose="02030604000101010101" pitchFamily="18" charset="-127"/>
                <a:cs typeface="Cascadia Code" panose="020B0609020000020004" pitchFamily="49" charset="0"/>
              </a:rPr>
              <a:t>Server</a:t>
            </a:r>
            <a:r>
              <a:rPr lang="ko-KR" altLang="en-US" sz="2400" spc="-300" dirty="0">
                <a:latin typeface="Cascadia Code" panose="020B0609020000020004" pitchFamily="49" charset="0"/>
                <a:ea typeface="함초롬바탕" panose="02030604000101010101" pitchFamily="18" charset="-127"/>
                <a:cs typeface="Cascadia Code" panose="020B0609020000020004" pitchFamily="49" charset="0"/>
              </a:rPr>
              <a:t> </a:t>
            </a:r>
            <a:r>
              <a:rPr lang="en-US" altLang="ko-KR" sz="2400" spc="-300" dirty="0">
                <a:latin typeface="Cascadia Code" panose="020B0609020000020004" pitchFamily="49" charset="0"/>
                <a:ea typeface="함초롬바탕" panose="02030604000101010101" pitchFamily="18" charset="-127"/>
                <a:cs typeface="Cascadia Code" panose="020B0609020000020004" pitchFamily="49" charset="0"/>
              </a:rPr>
              <a:t> DJANGO</a:t>
            </a:r>
          </a:p>
          <a:p>
            <a:pPr algn="ctr"/>
            <a:r>
              <a:rPr lang="en-US" altLang="ko-KR" sz="2400" b="1" spc="-300" dirty="0">
                <a:latin typeface="Cascadia Code" panose="020B0609020000020004" pitchFamily="49" charset="0"/>
                <a:ea typeface="함초롬바탕" panose="02030604000101010101" pitchFamily="18" charset="-127"/>
                <a:cs typeface="Cascadia Code" panose="020B0609020000020004" pitchFamily="49" charset="0"/>
              </a:rPr>
              <a:t>Client</a:t>
            </a:r>
            <a:r>
              <a:rPr lang="ko-KR" altLang="en-US" sz="2400" spc="-300" dirty="0">
                <a:latin typeface="Cascadia Code" panose="020B0609020000020004" pitchFamily="49" charset="0"/>
                <a:ea typeface="함초롬바탕" panose="02030604000101010101" pitchFamily="18" charset="-127"/>
                <a:cs typeface="Cascadia Code" panose="020B0609020000020004" pitchFamily="49" charset="0"/>
              </a:rPr>
              <a:t> </a:t>
            </a:r>
            <a:r>
              <a:rPr lang="en-US" altLang="ko-KR" sz="2400" spc="-300" dirty="0">
                <a:latin typeface="Cascadia Code" panose="020B0609020000020004" pitchFamily="49" charset="0"/>
                <a:ea typeface="함초롬바탕" panose="02030604000101010101" pitchFamily="18" charset="-127"/>
                <a:cs typeface="Cascadia Code" panose="020B0609020000020004" pitchFamily="49" charset="0"/>
              </a:rPr>
              <a:t> VUE, VUEX</a:t>
            </a:r>
            <a:endParaRPr lang="ko-KR" altLang="en-US" sz="2400" spc="-300" dirty="0">
              <a:latin typeface="Cascadia Code" panose="020B0609020000020004" pitchFamily="49" charset="0"/>
              <a:ea typeface="함초롬바탕" panose="02030604000101010101" pitchFamily="18" charset="-127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90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3505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프로젝트 일정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xmlns="" id="{56E28F13-7239-9B09-00BC-A8596C186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992633"/>
              </p:ext>
            </p:extLst>
          </p:nvPr>
        </p:nvGraphicFramePr>
        <p:xfrm>
          <a:off x="1254207" y="1806906"/>
          <a:ext cx="9683586" cy="42044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278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2786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2786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7007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rgbClr val="554F4D"/>
                          </a:solidFill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5/19</a:t>
                      </a:r>
                      <a:endParaRPr lang="ko-KR" altLang="en-US" sz="2100" b="1" dirty="0">
                        <a:solidFill>
                          <a:srgbClr val="554F4D"/>
                        </a:solidFill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rgbClr val="554F4D"/>
                          </a:solidFill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5/20</a:t>
                      </a:r>
                      <a:endParaRPr lang="ko-KR" altLang="en-US" sz="2100" b="1" dirty="0">
                        <a:solidFill>
                          <a:srgbClr val="554F4D"/>
                        </a:solidFill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100" b="1" kern="1200" dirty="0">
                          <a:solidFill>
                            <a:srgbClr val="554F4D"/>
                          </a:solidFill>
                          <a:latin typeface="+mj-ea"/>
                          <a:ea typeface="+mn-ea"/>
                          <a:cs typeface="Arial" panose="020B0604020202020204" pitchFamily="34" charset="0"/>
                        </a:rPr>
                        <a:t>5/2</a:t>
                      </a:r>
                      <a:r>
                        <a:rPr lang="en-US" altLang="ko-KR" sz="2100" b="1" kern="1200" dirty="0">
                          <a:solidFill>
                            <a:srgbClr val="554F4D"/>
                          </a:solidFill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3</a:t>
                      </a:r>
                      <a:endParaRPr lang="ko-KR" altLang="en-US" sz="2100" b="1" kern="1200" dirty="0">
                        <a:solidFill>
                          <a:srgbClr val="554F4D"/>
                        </a:solidFill>
                        <a:latin typeface="+mj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07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아이디어 회의</a:t>
                      </a: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API Document </a:t>
                      </a:r>
                      <a:r>
                        <a:rPr lang="ko-KR" altLang="en-US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작성</a:t>
                      </a: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Backend logic </a:t>
                      </a:r>
                      <a:r>
                        <a:rPr lang="ko-KR" altLang="en-US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완성</a:t>
                      </a: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07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방향 설정</a:t>
                      </a: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ERD, Wireframe </a:t>
                      </a:r>
                      <a:r>
                        <a:rPr lang="ko-KR" altLang="en-US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설계</a:t>
                      </a: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Frontend Component </a:t>
                      </a:r>
                      <a:r>
                        <a:rPr lang="ko-KR" altLang="en-US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완성</a:t>
                      </a: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007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b="1" kern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5/24</a:t>
                      </a:r>
                      <a:endParaRPr lang="ko-KR" altLang="en-US" sz="2000" b="1" kern="1200" dirty="0">
                        <a:solidFill>
                          <a:srgbClr val="554F4D"/>
                        </a:solidFill>
                        <a:latin typeface="+mj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5/25</a:t>
                      </a:r>
                      <a:endParaRPr lang="ko-KR" altLang="en-US" sz="19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5/26</a:t>
                      </a:r>
                      <a:endParaRPr lang="ko-KR" altLang="en-US" sz="19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007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Frontend logic </a:t>
                      </a:r>
                      <a:r>
                        <a:rPr lang="ko-KR" altLang="en-US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완성</a:t>
                      </a: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QA</a:t>
                      </a:r>
                      <a:r>
                        <a:rPr lang="ko-KR" altLang="en-US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작업</a:t>
                      </a: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발표자료 제작</a:t>
                      </a: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007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Web Design </a:t>
                      </a:r>
                      <a:r>
                        <a:rPr lang="ko-KR" altLang="en-US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완성</a:t>
                      </a: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버그 수정 및 디자인 수정</a:t>
                      </a: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README </a:t>
                      </a:r>
                      <a:r>
                        <a:rPr lang="ko-KR" altLang="en-US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작성</a:t>
                      </a: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599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사용자 지정 1">
      <a:majorFont>
        <a:latin typeface="Montserrat Black"/>
        <a:ea typeface="함초롬바탕"/>
        <a:cs typeface=""/>
      </a:majorFont>
      <a:minorFont>
        <a:latin typeface="Montserrat SemiBold"/>
        <a:ea typeface="함초롬바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318</Words>
  <Application>Microsoft Office PowerPoint</Application>
  <PresentationFormat>와이드스크린</PresentationFormat>
  <Paragraphs>123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0" baseType="lpstr">
      <vt:lpstr>Cascadia Code</vt:lpstr>
      <vt:lpstr>Montserrat Black</vt:lpstr>
      <vt:lpstr>Montserrat SemiBold</vt:lpstr>
      <vt:lpstr>Noto Sans CJK KR Thin</vt:lpstr>
      <vt:lpstr>Yu Gothic UI Semibold</vt:lpstr>
      <vt:lpstr>돋움</vt:lpstr>
      <vt:lpstr>맑은 고딕</vt:lpstr>
      <vt:lpstr>함초롬바탕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kys</cp:lastModifiedBy>
  <cp:revision>34</cp:revision>
  <dcterms:created xsi:type="dcterms:W3CDTF">2021-10-22T06:13:27Z</dcterms:created>
  <dcterms:modified xsi:type="dcterms:W3CDTF">2022-05-26T06:00:09Z</dcterms:modified>
</cp:coreProperties>
</file>